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743" r:id="rId2"/>
    <p:sldId id="755" r:id="rId3"/>
    <p:sldId id="763" r:id="rId4"/>
    <p:sldId id="767" r:id="rId5"/>
    <p:sldId id="768" r:id="rId6"/>
    <p:sldId id="756" r:id="rId7"/>
    <p:sldId id="757" r:id="rId8"/>
    <p:sldId id="764" r:id="rId9"/>
    <p:sldId id="759" r:id="rId10"/>
    <p:sldId id="765" r:id="rId11"/>
    <p:sldId id="766" r:id="rId12"/>
    <p:sldId id="770" r:id="rId13"/>
    <p:sldId id="769" r:id="rId14"/>
    <p:sldId id="771" r:id="rId15"/>
    <p:sldId id="772" r:id="rId16"/>
    <p:sldId id="773" r:id="rId17"/>
    <p:sldId id="774" r:id="rId18"/>
    <p:sldId id="775" r:id="rId19"/>
    <p:sldId id="776" r:id="rId20"/>
    <p:sldId id="777" r:id="rId21"/>
    <p:sldId id="778" r:id="rId22"/>
    <p:sldId id="779" r:id="rId23"/>
    <p:sldId id="780" r:id="rId24"/>
    <p:sldId id="781" r:id="rId25"/>
    <p:sldId id="782" r:id="rId26"/>
    <p:sldId id="788" r:id="rId27"/>
    <p:sldId id="789" r:id="rId28"/>
    <p:sldId id="790" r:id="rId29"/>
    <p:sldId id="791" r:id="rId30"/>
    <p:sldId id="792" r:id="rId31"/>
    <p:sldId id="793" r:id="rId32"/>
    <p:sldId id="794" r:id="rId33"/>
    <p:sldId id="795" r:id="rId34"/>
    <p:sldId id="796" r:id="rId35"/>
    <p:sldId id="798" r:id="rId36"/>
    <p:sldId id="799" r:id="rId37"/>
    <p:sldId id="783" r:id="rId38"/>
    <p:sldId id="784" r:id="rId39"/>
    <p:sldId id="785" r:id="rId40"/>
    <p:sldId id="787" r:id="rId41"/>
  </p:sldIdLst>
  <p:sldSz cx="9144000" cy="6858000" type="screen4x3"/>
  <p:notesSz cx="7099300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  <p15:guide id="5" orient="horz" pos="3323">
          <p15:clr>
            <a:srgbClr val="A4A3A4"/>
          </p15:clr>
        </p15:guide>
        <p15:guide id="6" pos="233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B4B"/>
    <a:srgbClr val="B43A8D"/>
    <a:srgbClr val="FFCC00"/>
    <a:srgbClr val="BC76A5"/>
    <a:srgbClr val="A96298"/>
    <a:srgbClr val="DDEBF9"/>
    <a:srgbClr val="EBF3FB"/>
    <a:srgbClr val="3A3A3A"/>
    <a:srgbClr val="B4D3F2"/>
    <a:srgbClr val="58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Ljust format 2 - Dekorfärg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525" autoAdjust="0"/>
  </p:normalViewPr>
  <p:slideViewPr>
    <p:cSldViewPr>
      <p:cViewPr varScale="1">
        <p:scale>
          <a:sx n="82" d="100"/>
          <a:sy n="82" d="100"/>
        </p:scale>
        <p:origin x="150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466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544" y="-84"/>
      </p:cViewPr>
      <p:guideLst>
        <p:guide orient="horz" pos="3224"/>
        <p:guide pos="2236"/>
        <p:guide orient="horz" pos="3127"/>
        <p:guide pos="2141"/>
        <p:guide orient="horz" pos="3323"/>
        <p:guide pos="233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9040" tIns="49521" rIns="99040" bIns="49521" rtlCol="0"/>
          <a:lstStyle>
            <a:lvl1pPr algn="r">
              <a:defRPr sz="1300"/>
            </a:lvl1pPr>
          </a:lstStyle>
          <a:p>
            <a:fld id="{A6CDC700-1FA8-45BC-AB79-8BD58B37FD14}" type="datetimeFigureOut">
              <a:rPr lang="sv-SE" smtClean="0"/>
              <a:pPr/>
              <a:t>2018-10-03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0" tIns="49521" rIns="99040" bIns="49521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0" tIns="49521" rIns="99040" bIns="49521" rtlCol="0" anchor="b"/>
          <a:lstStyle>
            <a:lvl1pPr algn="r">
              <a:defRPr sz="1300"/>
            </a:lvl1pPr>
          </a:lstStyle>
          <a:p>
            <a:fld id="{2048DE87-0259-40B8-B446-FA51D9A28B69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504250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9040" tIns="49521" rIns="99040" bIns="49521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9040" tIns="49521" rIns="99040" bIns="49521" rtlCol="0"/>
          <a:lstStyle>
            <a:lvl1pPr algn="r">
              <a:defRPr sz="1300"/>
            </a:lvl1pPr>
          </a:lstStyle>
          <a:p>
            <a:fld id="{02772B51-3385-449E-84CD-88797D1984FB}" type="datetimeFigureOut">
              <a:rPr lang="sv-SE" smtClean="0"/>
              <a:pPr/>
              <a:t>2018-10-03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9938"/>
            <a:ext cx="5114925" cy="3835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1" rIns="99040" bIns="49521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9040" tIns="49521" rIns="99040" bIns="49521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0" tIns="49521" rIns="99040" bIns="49521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0" tIns="49521" rIns="99040" bIns="49521" rtlCol="0" anchor="b"/>
          <a:lstStyle>
            <a:lvl1pPr algn="r">
              <a:defRPr sz="1300"/>
            </a:lvl1pPr>
          </a:lstStyle>
          <a:p>
            <a:fld id="{07767FF5-FD9A-4A08-9C99-B127F5EDCBF9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30413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PDS_box_logo_genomskinli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563888" y="1700808"/>
            <a:ext cx="1987132" cy="2139519"/>
          </a:xfrm>
          <a:prstGeom prst="rect">
            <a:avLst/>
          </a:prstGeom>
        </p:spPr>
      </p:pic>
      <p:sp>
        <p:nvSpPr>
          <p:cNvPr id="4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259632" y="4293096"/>
            <a:ext cx="6400800" cy="1728192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b="1">
                <a:latin typeface="+mj-lt"/>
              </a:defRPr>
            </a:lvl1pPr>
          </a:lstStyle>
          <a:p>
            <a:r>
              <a:rPr lang="en-US" sz="2000" b="1" dirty="0"/>
              <a:t>TITLE</a:t>
            </a:r>
          </a:p>
          <a:p>
            <a:r>
              <a:rPr lang="en-US" sz="2000" b="1" dirty="0">
                <a:solidFill>
                  <a:srgbClr val="585858"/>
                </a:solidFill>
              </a:rPr>
              <a:t>NAME</a:t>
            </a:r>
          </a:p>
          <a:p>
            <a:r>
              <a:rPr lang="en-US" sz="2000" b="1" dirty="0">
                <a:solidFill>
                  <a:srgbClr val="585858"/>
                </a:solidFill>
              </a:rPr>
              <a:t>DATE</a:t>
            </a:r>
            <a:endParaRPr lang="en-US" sz="2000" dirty="0">
              <a:solidFill>
                <a:srgbClr val="585858"/>
              </a:solidFill>
            </a:endParaRPr>
          </a:p>
          <a:p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1734286.png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41" y="1079500"/>
            <a:ext cx="9144000" cy="4680915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Agenda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5194920" cy="4525963"/>
          </a:xfrm>
          <a:noFill/>
        </p:spPr>
        <p:txBody>
          <a:bodyPr/>
          <a:lstStyle>
            <a:lvl1pPr marL="514350" indent="-514350">
              <a:spcAft>
                <a:spcPts val="200"/>
              </a:spcAft>
              <a:buFont typeface="+mj-lt"/>
              <a:buAutoNum type="romanUcPeriod"/>
              <a:defRPr sz="2000" b="1" baseline="0">
                <a:solidFill>
                  <a:schemeClr val="tx1"/>
                </a:solidFill>
              </a:defRPr>
            </a:lvl1pPr>
            <a:lvl2pPr>
              <a:spcAft>
                <a:spcPts val="200"/>
              </a:spcAft>
              <a:defRPr sz="1900" baseline="0"/>
            </a:lvl2pPr>
            <a:lvl3pPr marL="914400" indent="0">
              <a:spcAft>
                <a:spcPts val="200"/>
              </a:spcAft>
              <a:buNone/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sv-SE" dirty="0"/>
              <a:t>KLICKA HÄR FÖR ATT ÄNDRA</a:t>
            </a:r>
          </a:p>
          <a:p>
            <a:pPr lvl="0"/>
            <a:endParaRPr lang="sv-SE" dirty="0"/>
          </a:p>
          <a:p>
            <a:pPr lvl="0"/>
            <a:r>
              <a:rPr lang="sv-SE" dirty="0"/>
              <a:t>KLICKA HÄR FÖR ATT ÄNDRA</a:t>
            </a:r>
          </a:p>
          <a:p>
            <a:pPr lvl="0"/>
            <a:endParaRPr lang="sv-SE" dirty="0"/>
          </a:p>
          <a:p>
            <a:pPr lvl="0"/>
            <a:endParaRPr lang="sv-SE" dirty="0"/>
          </a:p>
          <a:p>
            <a:pPr lvl="2"/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949" y="1508846"/>
            <a:ext cx="2895695" cy="461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54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>
            <a:normAutofit/>
          </a:bodyPr>
          <a:lstStyle>
            <a:lvl1pPr>
              <a:defRPr sz="1800" b="1" baseline="0">
                <a:solidFill>
                  <a:srgbClr val="B43A8D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>
            <a:lvl1pPr>
              <a:spcAft>
                <a:spcPts val="200"/>
              </a:spcAft>
              <a:defRPr sz="2000" b="0"/>
            </a:lvl1pPr>
            <a:lvl2pPr>
              <a:spcAft>
                <a:spcPts val="200"/>
              </a:spcAft>
              <a:defRPr sz="1900" baseline="0"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1"/>
            <a:ext cx="8147248" cy="1828800"/>
          </a:xfrm>
          <a:solidFill>
            <a:srgbClr val="DDEBF9">
              <a:alpha val="85000"/>
            </a:srgbClr>
          </a:solidFill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3"/>
          </p:nvPr>
        </p:nvSpPr>
        <p:spPr>
          <a:xfrm>
            <a:off x="467544" y="3573016"/>
            <a:ext cx="8136904" cy="1872208"/>
          </a:xfrm>
          <a:solidFill>
            <a:schemeClr val="tx2">
              <a:lumMod val="20000"/>
              <a:lumOff val="80000"/>
              <a:alpha val="86000"/>
            </a:schemeClr>
          </a:solidFill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buFontTx/>
              <a:buBlip>
                <a:blip r:embed="rId2"/>
              </a:buBlip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ject Divi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/>
          <p:cNvSpPr>
            <a:spLocks noGrp="1"/>
          </p:cNvSpPr>
          <p:nvPr>
            <p:ph type="title" hasCustomPrompt="1"/>
          </p:nvPr>
        </p:nvSpPr>
        <p:spPr>
          <a:xfrm>
            <a:off x="539552" y="5157192"/>
            <a:ext cx="8229600" cy="1143000"/>
          </a:xfrm>
        </p:spPr>
        <p:txBody>
          <a:bodyPr/>
          <a:lstStyle>
            <a:lvl1pPr>
              <a:defRPr baseline="0">
                <a:solidFill>
                  <a:srgbClr val="B43A8D"/>
                </a:solidFill>
              </a:defRPr>
            </a:lvl1pPr>
          </a:lstStyle>
          <a:p>
            <a:r>
              <a:rPr lang="sv-SE" dirty="0"/>
              <a:t>SUBJECT DIVIDING SLIDE</a:t>
            </a:r>
          </a:p>
        </p:txBody>
      </p:sp>
      <p:pic>
        <p:nvPicPr>
          <p:cNvPr id="6" name="Picture 3" descr="31734286.png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9" y="908720"/>
            <a:ext cx="9144000" cy="4680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9" name="Platshållare för innehåll 2"/>
          <p:cNvSpPr>
            <a:spLocks noGrp="1"/>
          </p:cNvSpPr>
          <p:nvPr>
            <p:ph idx="1"/>
          </p:nvPr>
        </p:nvSpPr>
        <p:spPr>
          <a:xfrm>
            <a:off x="467544" y="1556793"/>
            <a:ext cx="4824536" cy="4104456"/>
          </a:xfrm>
          <a:noFill/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buFontTx/>
              <a:buBlip>
                <a:blip r:embed="rId2"/>
              </a:buBlip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3"/>
          </p:nvPr>
        </p:nvSpPr>
        <p:spPr>
          <a:xfrm>
            <a:off x="5580112" y="1556793"/>
            <a:ext cx="3097163" cy="4104456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9" name="Platshållare för innehåll 2"/>
          <p:cNvSpPr>
            <a:spLocks noGrp="1"/>
          </p:cNvSpPr>
          <p:nvPr>
            <p:ph idx="1"/>
          </p:nvPr>
        </p:nvSpPr>
        <p:spPr>
          <a:xfrm>
            <a:off x="467544" y="1556793"/>
            <a:ext cx="4824536" cy="4104456"/>
          </a:xfrm>
          <a:solidFill>
            <a:srgbClr val="DDEBF9"/>
          </a:solidFill>
        </p:spPr>
        <p:txBody>
          <a:bodyPr/>
          <a:lstStyle>
            <a:lvl1pPr>
              <a:spcAft>
                <a:spcPts val="200"/>
              </a:spcAft>
              <a:defRPr/>
            </a:lvl1pPr>
            <a:lvl2pPr>
              <a:spcAft>
                <a:spcPts val="200"/>
              </a:spcAft>
              <a:buFontTx/>
              <a:buBlip>
                <a:blip r:embed="rId2"/>
              </a:buBlip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  <a:lvl5pPr>
              <a:spcAft>
                <a:spcPts val="200"/>
              </a:spcAft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3"/>
          </p:nvPr>
        </p:nvSpPr>
        <p:spPr>
          <a:xfrm>
            <a:off x="5364088" y="1556793"/>
            <a:ext cx="3313187" cy="4104456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solidFill>
            <a:srgbClr val="DDEBF9">
              <a:alpha val="85000"/>
            </a:srgbClr>
          </a:solidFill>
        </p:spPr>
        <p:txBody>
          <a:bodyPr anchor="b">
            <a:no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486373"/>
          </a:xfrm>
          <a:solidFill>
            <a:srgbClr val="DDEBF9">
              <a:alpha val="85000"/>
            </a:srgbClr>
          </a:solidFill>
        </p:spPr>
        <p:txBody>
          <a:bodyPr/>
          <a:lstStyle>
            <a:lvl1pPr>
              <a:spcAft>
                <a:spcPts val="200"/>
              </a:spcAft>
              <a:defRPr sz="1600" b="1">
                <a:solidFill>
                  <a:srgbClr val="575756"/>
                </a:solidFill>
              </a:defRPr>
            </a:lvl1pPr>
            <a:lvl2pPr>
              <a:spcAft>
                <a:spcPts val="200"/>
              </a:spcAft>
              <a:defRPr sz="2000"/>
            </a:lvl2pPr>
            <a:lvl3pPr>
              <a:spcAft>
                <a:spcPts val="200"/>
              </a:spcAft>
              <a:defRPr sz="1800"/>
            </a:lvl3pPr>
            <a:lvl4pPr>
              <a:spcAft>
                <a:spcPts val="200"/>
              </a:spcAft>
              <a:defRPr sz="1600"/>
            </a:lvl4pPr>
            <a:lvl5pPr>
              <a:spcAft>
                <a:spcPts val="2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solidFill>
            <a:schemeClr val="accent1">
              <a:alpha val="81000"/>
            </a:schemeClr>
          </a:solidFill>
        </p:spPr>
        <p:txBody>
          <a:bodyPr anchor="b">
            <a:no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486373"/>
          </a:xfrm>
          <a:solidFill>
            <a:schemeClr val="accent1">
              <a:alpha val="81000"/>
            </a:schemeClr>
          </a:solidFill>
        </p:spPr>
        <p:txBody>
          <a:bodyPr/>
          <a:lstStyle>
            <a:lvl1pPr>
              <a:spcAft>
                <a:spcPts val="200"/>
              </a:spcAft>
              <a:defRPr sz="1600" b="1">
                <a:solidFill>
                  <a:srgbClr val="575756"/>
                </a:solidFill>
              </a:defRPr>
            </a:lvl1pPr>
            <a:lvl2pPr>
              <a:spcAft>
                <a:spcPts val="200"/>
              </a:spcAft>
              <a:defRPr sz="2000"/>
            </a:lvl2pPr>
            <a:lvl3pPr>
              <a:spcAft>
                <a:spcPts val="200"/>
              </a:spcAft>
              <a:defRPr sz="1800"/>
            </a:lvl3pPr>
            <a:lvl4pPr>
              <a:spcAft>
                <a:spcPts val="200"/>
              </a:spcAft>
              <a:defRPr sz="1600"/>
            </a:lvl4pPr>
            <a:lvl5pPr>
              <a:spcAft>
                <a:spcPts val="2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683568" y="1556792"/>
            <a:ext cx="7561262" cy="4176464"/>
          </a:xfr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7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ppt_bgr.png"/>
          <p:cNvPicPr>
            <a:picLocks noChangeAspect="1"/>
          </p:cNvPicPr>
          <p:nvPr/>
        </p:nvPicPr>
        <p:blipFill>
          <a:blip r:embed="rId12" cstate="print">
            <a:lum bright="24000" contrast="-2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38100" tIns="38100" rIns="0" bIns="38100" numCol="1" anchor="ctr" anchorCtr="0" compatLnSpc="1">
            <a:prstTxWarp prst="textNoShape">
              <a:avLst/>
            </a:prstTxWarp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1925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12" name="Picture 3"/>
          <p:cNvPicPr>
            <a:picLocks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3213" y="6616700"/>
            <a:ext cx="825500" cy="13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72500" y="6534150"/>
            <a:ext cx="330200" cy="330200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72500" y="6534150"/>
            <a:ext cx="330200" cy="330200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pic>
        <p:nvPicPr>
          <p:cNvPr id="19" name="Bildobjekt 8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3850" y="6619875"/>
            <a:ext cx="221297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72500" y="6534150"/>
            <a:ext cx="330200" cy="330200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pic>
        <p:nvPicPr>
          <p:cNvPr id="24" name="Bildobjekt 9"/>
          <p:cNvPicPr>
            <a:picLocks noChangeAspect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3850" y="6619875"/>
            <a:ext cx="1295400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1"/>
          <p:cNvSpPr>
            <a:spLocks/>
          </p:cNvSpPr>
          <p:nvPr userDrawn="1"/>
        </p:nvSpPr>
        <p:spPr bwMode="auto">
          <a:xfrm>
            <a:off x="0" y="6515100"/>
            <a:ext cx="9144000" cy="355600"/>
          </a:xfrm>
          <a:prstGeom prst="rect">
            <a:avLst/>
          </a:prstGeom>
          <a:gradFill rotWithShape="0">
            <a:gsLst>
              <a:gs pos="0">
                <a:srgbClr val="B43A8D"/>
              </a:gs>
              <a:gs pos="100000">
                <a:srgbClr val="922F73"/>
              </a:gs>
            </a:gsLst>
            <a:lin ang="5400000" scaled="1"/>
          </a:gra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sv-SE"/>
          </a:p>
        </p:txBody>
      </p:sp>
      <p:pic>
        <p:nvPicPr>
          <p:cNvPr id="26" name="Picture 5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72500" y="6534150"/>
            <a:ext cx="330200" cy="330200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pic>
        <p:nvPicPr>
          <p:cNvPr id="27" name="Bildobjekt 1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3850" y="6619875"/>
            <a:ext cx="120015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62" r:id="rId3"/>
    <p:sldLayoutId id="2147483672" r:id="rId4"/>
    <p:sldLayoutId id="2147483663" r:id="rId5"/>
    <p:sldLayoutId id="2147483673" r:id="rId6"/>
    <p:sldLayoutId id="2147483674" r:id="rId7"/>
    <p:sldLayoutId id="2147483665" r:id="rId8"/>
    <p:sldLayoutId id="2147483666" r:id="rId9"/>
    <p:sldLayoutId id="2147483667" r:id="rId10"/>
  </p:sldLayoutIdLst>
  <p:hf sldNum="0" hdr="0" ftr="0" dt="0"/>
  <p:txStyles>
    <p:titleStyle>
      <a:lvl1pPr marL="0" indent="0" algn="l" defTabSz="914400" rtl="0" eaLnBrk="1" fontAlgn="base" latinLnBrk="0" hangingPunct="1">
        <a:spcBef>
          <a:spcPct val="0"/>
        </a:spcBef>
        <a:spcAft>
          <a:spcPct val="0"/>
        </a:spcAft>
        <a:buNone/>
        <a:defRPr lang="sv-SE" sz="1800" b="1" kern="1200" cap="all" baseline="0" dirty="0">
          <a:solidFill>
            <a:srgbClr val="B43A8D"/>
          </a:solidFill>
          <a:latin typeface="Myriad Pro" charset="0"/>
          <a:ea typeface="+mj-ea"/>
          <a:cs typeface="+mj-cs"/>
          <a:sym typeface="Myriad Pro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spcAft>
          <a:spcPts val="200"/>
        </a:spcAft>
        <a:buFont typeface="Arial" pitchFamily="34" charset="0"/>
        <a:buChar char="•"/>
        <a:defRPr lang="sv-SE" sz="2000" b="0" kern="1200" dirty="0" smtClean="0">
          <a:solidFill>
            <a:srgbClr val="343434"/>
          </a:solidFill>
          <a:latin typeface="+mn-lt"/>
          <a:ea typeface="+mn-ea"/>
          <a:cs typeface="+mn-cs"/>
          <a:sym typeface="Myriad Pro" charset="0"/>
        </a:defRPr>
      </a:lvl1pPr>
      <a:lvl2pPr marL="742950" indent="-285750" algn="l" defTabSz="914400" rtl="0" eaLnBrk="1" latinLnBrk="0" hangingPunct="1">
        <a:spcBef>
          <a:spcPct val="20000"/>
        </a:spcBef>
        <a:spcAft>
          <a:spcPts val="200"/>
        </a:spcAft>
        <a:buFontTx/>
        <a:buBlip>
          <a:blip r:embed="rId18"/>
        </a:buBlip>
        <a:defRPr lang="sv-SE" sz="1900" kern="1200" baseline="0" dirty="0" smtClean="0">
          <a:solidFill>
            <a:srgbClr val="4B4B4B"/>
          </a:solidFill>
          <a:latin typeface="+mn-lt"/>
          <a:ea typeface="+mn-ea"/>
          <a:cs typeface="+mn-cs"/>
          <a:sym typeface="Myriad Pro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spcAft>
          <a:spcPts val="200"/>
        </a:spcAft>
        <a:buFont typeface="Arial" pitchFamily="34" charset="0"/>
        <a:buChar char="•"/>
        <a:defRPr lang="sv-SE" sz="1600" kern="1200" dirty="0" smtClean="0">
          <a:solidFill>
            <a:srgbClr val="4B4B4B"/>
          </a:solidFill>
          <a:latin typeface="+mn-lt"/>
          <a:ea typeface="+mn-ea"/>
          <a:cs typeface="+mn-cs"/>
          <a:sym typeface="Myriad Pro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spcAft>
          <a:spcPts val="200"/>
        </a:spcAft>
        <a:buFont typeface="Arial" pitchFamily="34" charset="0"/>
        <a:buChar char="–"/>
        <a:defRPr lang="sv-SE" sz="1600" kern="1200" dirty="0" smtClean="0">
          <a:solidFill>
            <a:srgbClr val="4B4B4B"/>
          </a:solidFill>
          <a:latin typeface="+mn-lt"/>
          <a:ea typeface="+mn-ea"/>
          <a:cs typeface="+mn-cs"/>
          <a:sym typeface="Myriad Pro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spcAft>
          <a:spcPts val="200"/>
        </a:spcAft>
        <a:buFont typeface="Arial" pitchFamily="34" charset="0"/>
        <a:buChar char="»"/>
        <a:defRPr lang="sv-SE" sz="1600" kern="1200" dirty="0">
          <a:solidFill>
            <a:srgbClr val="4B4B4B"/>
          </a:solidFill>
          <a:latin typeface="+mn-lt"/>
          <a:ea typeface="+mn-ea"/>
          <a:cs typeface="+mn-cs"/>
          <a:sym typeface="Myriad Pro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rubrik 1"/>
          <p:cNvSpPr>
            <a:spLocks noGrp="1"/>
          </p:cNvSpPr>
          <p:nvPr>
            <p:ph type="subTitle" idx="1"/>
          </p:nvPr>
        </p:nvSpPr>
        <p:spPr>
          <a:xfrm>
            <a:off x="1259632" y="4293096"/>
            <a:ext cx="6696744" cy="1728192"/>
          </a:xfrm>
        </p:spPr>
        <p:txBody>
          <a:bodyPr/>
          <a:lstStyle/>
          <a:p>
            <a:r>
              <a:rPr lang="sv-SE" dirty="0"/>
              <a:t>3D Printing</a:t>
            </a:r>
          </a:p>
          <a:p>
            <a:r>
              <a:rPr lang="sv-S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Från idé till materialisering</a:t>
            </a:r>
          </a:p>
        </p:txBody>
      </p:sp>
    </p:spTree>
    <p:extLst>
      <p:ext uri="{BB962C8B-B14F-4D97-AF65-F5344CB8AC3E}">
        <p14:creationId xmlns:p14="http://schemas.microsoft.com/office/powerpoint/2010/main" val="233152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583CC7-F634-4BA1-AF9A-50D82215E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SLS (</a:t>
            </a:r>
            <a:r>
              <a:rPr lang="sv-SE" dirty="0" err="1"/>
              <a:t>Selective</a:t>
            </a:r>
            <a:r>
              <a:rPr lang="sv-SE" dirty="0"/>
              <a:t> laser </a:t>
            </a:r>
            <a:r>
              <a:rPr lang="sv-SE" dirty="0" err="1"/>
              <a:t>sintering</a:t>
            </a:r>
            <a:r>
              <a:rPr lang="sv-SE" dirty="0"/>
              <a:t>)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001FE11-A30A-4044-B614-64D49D5FC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Komplexa geometrier</a:t>
            </a:r>
          </a:p>
          <a:p>
            <a:r>
              <a:rPr lang="sv-SE" dirty="0"/>
              <a:t>Goda mekaniska egenskaper – nästan </a:t>
            </a:r>
            <a:r>
              <a:rPr lang="sv-SE" dirty="0" err="1"/>
              <a:t>isotropiskt</a:t>
            </a:r>
            <a:endParaRPr lang="sv-SE" dirty="0"/>
          </a:p>
          <a:p>
            <a:r>
              <a:rPr lang="sv-SE" dirty="0"/>
              <a:t>Funktionella parter och prototyper</a:t>
            </a:r>
          </a:p>
          <a:p>
            <a:r>
              <a:rPr lang="sv-SE" dirty="0"/>
              <a:t>God noggrannhet</a:t>
            </a:r>
          </a:p>
          <a:p>
            <a:r>
              <a:rPr lang="sv-SE" dirty="0"/>
              <a:t>Lämpliga att färga</a:t>
            </a:r>
          </a:p>
          <a:p>
            <a:endParaRPr lang="sv-SE" dirty="0"/>
          </a:p>
          <a:p>
            <a:r>
              <a:rPr lang="sv-SE" dirty="0"/>
              <a:t>Porösa</a:t>
            </a:r>
          </a:p>
          <a:p>
            <a:r>
              <a:rPr lang="sv-SE" dirty="0"/>
              <a:t>Benägna att krympa och </a:t>
            </a:r>
            <a:r>
              <a:rPr lang="sv-SE" dirty="0" err="1"/>
              <a:t>warpa</a:t>
            </a:r>
            <a:endParaRPr lang="sv-SE" dirty="0"/>
          </a:p>
          <a:p>
            <a:r>
              <a:rPr lang="sv-SE" dirty="0"/>
              <a:t>Knottrig </a:t>
            </a:r>
            <a:r>
              <a:rPr lang="sv-SE" dirty="0" err="1"/>
              <a:t>ytfinish</a:t>
            </a:r>
            <a:endParaRPr lang="sv-SE" dirty="0"/>
          </a:p>
          <a:p>
            <a:r>
              <a:rPr lang="sv-SE" dirty="0"/>
              <a:t>Behöver kylas ner</a:t>
            </a:r>
          </a:p>
          <a:p>
            <a:r>
              <a:rPr lang="sv-SE" dirty="0"/>
              <a:t>Bör använda så mycket av byggvolymen som möjligt</a:t>
            </a:r>
          </a:p>
        </p:txBody>
      </p:sp>
    </p:spTree>
    <p:extLst>
      <p:ext uri="{BB962C8B-B14F-4D97-AF65-F5344CB8AC3E}">
        <p14:creationId xmlns:p14="http://schemas.microsoft.com/office/powerpoint/2010/main" val="305544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FB701C-6F2D-472E-A866-8AC9EFF9D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SLS (</a:t>
            </a:r>
            <a:r>
              <a:rPr lang="sv-SE" dirty="0" err="1"/>
              <a:t>Selective</a:t>
            </a:r>
            <a:r>
              <a:rPr lang="sv-SE" dirty="0"/>
              <a:t> laser </a:t>
            </a:r>
            <a:r>
              <a:rPr lang="sv-SE" dirty="0" err="1"/>
              <a:t>sintering</a:t>
            </a:r>
            <a:r>
              <a:rPr lang="sv-SE" dirty="0"/>
              <a:t>)</a:t>
            </a:r>
          </a:p>
        </p:txBody>
      </p:sp>
      <p:pic>
        <p:nvPicPr>
          <p:cNvPr id="19" name="Platshållare för innehåll 18">
            <a:extLst>
              <a:ext uri="{FF2B5EF4-FFF2-40B4-BE49-F238E27FC236}">
                <a16:creationId xmlns:a16="http://schemas.microsoft.com/office/drawing/2014/main" id="{6764732B-E13A-454F-B0D4-B3C9EA85C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36560"/>
            <a:ext cx="7920879" cy="4989604"/>
          </a:xfrm>
        </p:spPr>
      </p:pic>
    </p:spTree>
    <p:extLst>
      <p:ext uri="{BB962C8B-B14F-4D97-AF65-F5344CB8AC3E}">
        <p14:creationId xmlns:p14="http://schemas.microsoft.com/office/powerpoint/2010/main" val="4216427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164AC1-41E4-49BD-8ADB-93481ADAB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Material </a:t>
            </a:r>
            <a:r>
              <a:rPr lang="sv-SE" dirty="0" err="1"/>
              <a:t>Jetting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9CA9B95-BFC4-4D18-B003-5FC80E21B064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lnSpcReduction="10000"/>
          </a:bodyPr>
          <a:lstStyle/>
          <a:p>
            <a:r>
              <a:rPr lang="sv-SE" dirty="0"/>
              <a:t>Nästan som en vanlig bläckstråle skrivare</a:t>
            </a:r>
          </a:p>
          <a:p>
            <a:r>
              <a:rPr lang="sv-SE" dirty="0" err="1"/>
              <a:t>Resinet</a:t>
            </a:r>
            <a:r>
              <a:rPr lang="sv-SE" dirty="0"/>
              <a:t> förvärms</a:t>
            </a:r>
          </a:p>
          <a:p>
            <a:r>
              <a:rPr lang="sv-SE" dirty="0" err="1"/>
              <a:t>Resinet</a:t>
            </a:r>
            <a:r>
              <a:rPr lang="sv-SE" dirty="0"/>
              <a:t> appliceras som droppar via skrivhuvudet</a:t>
            </a:r>
          </a:p>
          <a:p>
            <a:r>
              <a:rPr lang="sv-SE" dirty="0"/>
              <a:t>Härdas med UV ljus</a:t>
            </a:r>
          </a:p>
          <a:p>
            <a:r>
              <a:rPr lang="sv-SE" dirty="0"/>
              <a:t>Plattform sänks ned</a:t>
            </a: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6BA91650-5663-4F46-8746-8DF2D1260C58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3611564"/>
            <a:ext cx="6840000" cy="2317050"/>
          </a:xfrm>
          <a:noFill/>
        </p:spPr>
      </p:pic>
    </p:spTree>
    <p:extLst>
      <p:ext uri="{BB962C8B-B14F-4D97-AF65-F5344CB8AC3E}">
        <p14:creationId xmlns:p14="http://schemas.microsoft.com/office/powerpoint/2010/main" val="3254508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7D70AB-3977-4D5D-80A6-C2D13C5E4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Material </a:t>
            </a:r>
            <a:r>
              <a:rPr lang="sv-SE" dirty="0" err="1"/>
              <a:t>Jetting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FA46B7E-00ED-4593-84A5-21BF11516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2"/>
            <a:ext cx="8219256" cy="4525963"/>
          </a:xfrm>
        </p:spPr>
        <p:txBody>
          <a:bodyPr/>
          <a:lstStyle/>
          <a:p>
            <a:r>
              <a:rPr lang="sv-SE" dirty="0"/>
              <a:t>Hög noggrannhet</a:t>
            </a:r>
          </a:p>
          <a:p>
            <a:r>
              <a:rPr lang="sv-SE" dirty="0"/>
              <a:t>Bra </a:t>
            </a:r>
            <a:r>
              <a:rPr lang="sv-SE" dirty="0" err="1"/>
              <a:t>ytfinish</a:t>
            </a:r>
            <a:endParaRPr lang="sv-SE" dirty="0"/>
          </a:p>
          <a:p>
            <a:r>
              <a:rPr lang="sv-SE" dirty="0"/>
              <a:t>Skriver ut i fullfärg</a:t>
            </a:r>
          </a:p>
          <a:p>
            <a:r>
              <a:rPr lang="sv-SE" dirty="0"/>
              <a:t>Olika material i en och samma utskrift</a:t>
            </a:r>
          </a:p>
          <a:p>
            <a:r>
              <a:rPr lang="sv-SE" dirty="0"/>
              <a:t>Stora parter – </a:t>
            </a:r>
            <a:r>
              <a:rPr lang="sv-SE" dirty="0" err="1"/>
              <a:t>warpar</a:t>
            </a:r>
            <a:r>
              <a:rPr lang="sv-SE" dirty="0"/>
              <a:t> inte</a:t>
            </a:r>
          </a:p>
          <a:p>
            <a:endParaRPr lang="sv-SE" dirty="0"/>
          </a:p>
          <a:p>
            <a:r>
              <a:rPr lang="sv-SE" dirty="0"/>
              <a:t>Material bryts ned över tid</a:t>
            </a:r>
          </a:p>
          <a:p>
            <a:r>
              <a:rPr lang="sv-SE" dirty="0"/>
              <a:t>Kräver stödmaterial</a:t>
            </a:r>
          </a:p>
          <a:p>
            <a:r>
              <a:rPr lang="sv-SE" dirty="0"/>
              <a:t>Mekaniska egenskaper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BADA299-3E86-4923-ACBA-6E63EBFF88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075211"/>
            <a:ext cx="5148064" cy="343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04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4B1766-703E-4A9D-B985-A8FE90288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FDM (</a:t>
            </a:r>
            <a:r>
              <a:rPr lang="sv-SE" dirty="0" err="1"/>
              <a:t>Fused</a:t>
            </a:r>
            <a:r>
              <a:rPr lang="sv-SE" dirty="0"/>
              <a:t> deposition </a:t>
            </a:r>
            <a:r>
              <a:rPr lang="sv-SE" dirty="0" err="1"/>
              <a:t>modeling</a:t>
            </a:r>
            <a:r>
              <a:rPr lang="sv-SE" dirty="0"/>
              <a:t>)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749317B-0ADF-4D6B-B582-D1636B3BBD3C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sv-SE" dirty="0"/>
              <a:t>Filament matas till ett skrivhuvud</a:t>
            </a:r>
          </a:p>
          <a:p>
            <a:r>
              <a:rPr lang="sv-SE" dirty="0"/>
              <a:t>Värms och </a:t>
            </a:r>
            <a:r>
              <a:rPr lang="sv-SE" dirty="0" err="1"/>
              <a:t>extruderas</a:t>
            </a:r>
            <a:r>
              <a:rPr lang="sv-SE" dirty="0"/>
              <a:t> genom munstycke</a:t>
            </a:r>
          </a:p>
          <a:p>
            <a:r>
              <a:rPr lang="sv-SE" dirty="0"/>
              <a:t>Byggplattan sänks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64EB63FB-9F69-48F8-8E02-DE927013841B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3611564"/>
            <a:ext cx="6840000" cy="2680425"/>
          </a:xfrm>
          <a:noFill/>
        </p:spPr>
      </p:pic>
    </p:spTree>
    <p:extLst>
      <p:ext uri="{BB962C8B-B14F-4D97-AF65-F5344CB8AC3E}">
        <p14:creationId xmlns:p14="http://schemas.microsoft.com/office/powerpoint/2010/main" val="3796042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0701D9F-8D6A-47D8-9ED7-2F2A9AD0D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FDM (</a:t>
            </a:r>
            <a:r>
              <a:rPr lang="sv-SE" dirty="0" err="1"/>
              <a:t>Fused</a:t>
            </a:r>
            <a:r>
              <a:rPr lang="sv-SE" dirty="0"/>
              <a:t> deposition </a:t>
            </a:r>
            <a:r>
              <a:rPr lang="sv-SE" dirty="0" err="1"/>
              <a:t>modeling</a:t>
            </a:r>
            <a:r>
              <a:rPr lang="sv-SE" dirty="0"/>
              <a:t>)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0FE068D-6691-4F0B-A4BA-3084BDA73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Lättillgänglig</a:t>
            </a:r>
          </a:p>
          <a:p>
            <a:r>
              <a:rPr lang="sv-SE" dirty="0"/>
              <a:t>Billig</a:t>
            </a:r>
          </a:p>
          <a:p>
            <a:r>
              <a:rPr lang="sv-SE" dirty="0"/>
              <a:t>Stort material urval</a:t>
            </a:r>
          </a:p>
          <a:p>
            <a:r>
              <a:rPr lang="sv-SE" dirty="0"/>
              <a:t>Community</a:t>
            </a:r>
          </a:p>
          <a:p>
            <a:endParaRPr lang="sv-SE" dirty="0"/>
          </a:p>
          <a:p>
            <a:r>
              <a:rPr lang="sv-SE" dirty="0"/>
              <a:t>Kräver stödmaterial</a:t>
            </a:r>
          </a:p>
          <a:p>
            <a:r>
              <a:rPr lang="sv-SE" dirty="0"/>
              <a:t>Mekaniska egenskaper</a:t>
            </a:r>
          </a:p>
          <a:p>
            <a:r>
              <a:rPr lang="sv-SE" dirty="0"/>
              <a:t>Lagervidhäftning</a:t>
            </a:r>
          </a:p>
          <a:p>
            <a:r>
              <a:rPr lang="sv-SE" dirty="0"/>
              <a:t>Underhåll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58476BF2-BDC8-4652-BCBD-D1C6B76631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fdm_timelapse_2">
            <a:hlinkClick r:id="" action="ppaction://media"/>
            <a:extLst>
              <a:ext uri="{FF2B5EF4-FFF2-40B4-BE49-F238E27FC236}">
                <a16:creationId xmlns:a16="http://schemas.microsoft.com/office/drawing/2014/main" id="{E2075FE9-E6B9-482F-AAB7-979095A26A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9912" y="1387042"/>
            <a:ext cx="5220072" cy="444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1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ECD0C9-7A36-4143-8F96-3FF487FF2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Metall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3E864F0-6C64-4E15-AB11-450CD3306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19256" cy="1972816"/>
          </a:xfrm>
        </p:spPr>
        <p:txBody>
          <a:bodyPr/>
          <a:lstStyle/>
          <a:p>
            <a:r>
              <a:rPr lang="sv-SE" dirty="0"/>
              <a:t>SLM (</a:t>
            </a:r>
            <a:r>
              <a:rPr lang="sv-SE" dirty="0" err="1"/>
              <a:t>Selective</a:t>
            </a:r>
            <a:r>
              <a:rPr lang="sv-SE" dirty="0"/>
              <a:t> Laser </a:t>
            </a:r>
            <a:r>
              <a:rPr lang="sv-SE" dirty="0" err="1"/>
              <a:t>Melting</a:t>
            </a:r>
            <a:r>
              <a:rPr lang="sv-SE" dirty="0"/>
              <a:t>)</a:t>
            </a:r>
          </a:p>
          <a:p>
            <a:r>
              <a:rPr lang="sv-SE" dirty="0"/>
              <a:t>DMLS (</a:t>
            </a:r>
            <a:r>
              <a:rPr lang="sv-SE" dirty="0" err="1"/>
              <a:t>Direct</a:t>
            </a:r>
            <a:r>
              <a:rPr lang="sv-SE" dirty="0"/>
              <a:t> </a:t>
            </a:r>
            <a:r>
              <a:rPr lang="sv-SE" dirty="0" err="1"/>
              <a:t>Metal</a:t>
            </a:r>
            <a:r>
              <a:rPr lang="sv-SE" dirty="0"/>
              <a:t> Laser </a:t>
            </a:r>
            <a:r>
              <a:rPr lang="sv-SE" dirty="0" err="1"/>
              <a:t>Sintering</a:t>
            </a:r>
            <a:r>
              <a:rPr lang="sv-SE" dirty="0"/>
              <a:t>)</a:t>
            </a:r>
          </a:p>
          <a:p>
            <a:r>
              <a:rPr lang="sv-SE" dirty="0"/>
              <a:t>Argon fylld uppvärmd kammare</a:t>
            </a:r>
          </a:p>
          <a:p>
            <a:r>
              <a:rPr lang="sv-SE" dirty="0"/>
              <a:t>Metallpulver smälts med laser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3E9D5D2-2D43-4FDA-A1D3-FCC9AA0F0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28" y="3755580"/>
            <a:ext cx="6840000" cy="232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27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C324ED-E2EC-44FE-A4DF-067A66616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Metall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8AB5AD2-72E6-404E-83B7-DB738EB17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978896" cy="4525963"/>
          </a:xfrm>
        </p:spPr>
        <p:txBody>
          <a:bodyPr/>
          <a:lstStyle/>
          <a:p>
            <a:r>
              <a:rPr lang="sv-SE" dirty="0"/>
              <a:t>EBM (</a:t>
            </a:r>
            <a:r>
              <a:rPr lang="sv-SE" dirty="0" err="1"/>
              <a:t>Electron</a:t>
            </a:r>
            <a:r>
              <a:rPr lang="sv-SE" dirty="0"/>
              <a:t> </a:t>
            </a:r>
            <a:r>
              <a:rPr lang="sv-SE" dirty="0" err="1"/>
              <a:t>Beam</a:t>
            </a:r>
            <a:r>
              <a:rPr lang="sv-SE" dirty="0"/>
              <a:t> </a:t>
            </a:r>
            <a:r>
              <a:rPr lang="sv-SE" dirty="0" err="1"/>
              <a:t>Melting</a:t>
            </a:r>
            <a:r>
              <a:rPr lang="sv-SE" dirty="0"/>
              <a:t>)</a:t>
            </a:r>
          </a:p>
          <a:p>
            <a:r>
              <a:rPr lang="sv-SE" dirty="0" err="1"/>
              <a:t>Arcam</a:t>
            </a:r>
            <a:r>
              <a:rPr lang="sv-SE" dirty="0"/>
              <a:t> (Svenskt)</a:t>
            </a:r>
          </a:p>
          <a:p>
            <a:r>
              <a:rPr lang="sv-SE" dirty="0"/>
              <a:t>Pulverbaserat</a:t>
            </a:r>
          </a:p>
          <a:p>
            <a:r>
              <a:rPr lang="sv-SE" dirty="0"/>
              <a:t>Vakuum kammare</a:t>
            </a:r>
          </a:p>
          <a:p>
            <a:r>
              <a:rPr lang="sv-SE" dirty="0"/>
              <a:t>Elektroner accelereras och riktas </a:t>
            </a:r>
          </a:p>
          <a:p>
            <a:pPr marL="0" indent="0">
              <a:buNone/>
            </a:pPr>
            <a:r>
              <a:rPr lang="sv-SE" dirty="0"/>
              <a:t>     med elektromagneter på pulverbädden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CB45C42-5509-43F8-8B16-0C8FA787C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50906"/>
            <a:ext cx="2454995" cy="619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0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431BF5-7489-47A8-9C54-C86A79665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Metall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3A7F3A3-E784-4F33-A46B-403C44ACF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7499176" cy="2404864"/>
          </a:xfrm>
        </p:spPr>
        <p:txBody>
          <a:bodyPr>
            <a:normAutofit fontScale="92500" lnSpcReduction="20000"/>
          </a:bodyPr>
          <a:lstStyle/>
          <a:p>
            <a:r>
              <a:rPr lang="sv-SE" dirty="0"/>
              <a:t>Mycket goda mekaniska egenskaper</a:t>
            </a:r>
          </a:p>
          <a:p>
            <a:r>
              <a:rPr lang="sv-SE" dirty="0"/>
              <a:t>Kan vara starkare än gjutgods utmattas lättare</a:t>
            </a:r>
          </a:p>
          <a:p>
            <a:r>
              <a:rPr lang="sv-SE" dirty="0"/>
              <a:t>Komplexitet</a:t>
            </a:r>
          </a:p>
          <a:p>
            <a:endParaRPr lang="sv-SE" dirty="0"/>
          </a:p>
          <a:p>
            <a:r>
              <a:rPr lang="sv-SE" dirty="0"/>
              <a:t>Ställer högre krav på design</a:t>
            </a:r>
          </a:p>
          <a:p>
            <a:r>
              <a:rPr lang="sv-SE" dirty="0"/>
              <a:t>Dyrt</a:t>
            </a:r>
          </a:p>
          <a:p>
            <a:r>
              <a:rPr lang="sv-SE" dirty="0"/>
              <a:t>Efterbearbetning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854CFD3-2F43-4884-9E3A-11AF4063E2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82" y="381352"/>
            <a:ext cx="3068075" cy="3625547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C0136508-8D29-45DB-8128-2CCB7B67F1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413" y="4008734"/>
            <a:ext cx="3068075" cy="2300586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B990FED9-62E9-4CAC-AE09-95A60A302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07508"/>
            <a:ext cx="5439213" cy="23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7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BE5414-5461-4FB4-BEDC-FB82C8926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ARbetsprocess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BD4B9A-3D43-4FEB-9E8C-E8FC5D1D4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1954560" cy="4349080"/>
          </a:xfrm>
        </p:spPr>
        <p:txBody>
          <a:bodyPr/>
          <a:lstStyle/>
          <a:p>
            <a:r>
              <a:rPr lang="sv-SE" dirty="0"/>
              <a:t>CAD modell</a:t>
            </a:r>
          </a:p>
          <a:p>
            <a:r>
              <a:rPr lang="sv-SE" dirty="0"/>
              <a:t>STL</a:t>
            </a:r>
          </a:p>
          <a:p>
            <a:r>
              <a:rPr lang="sv-SE" dirty="0" err="1"/>
              <a:t>Slicer</a:t>
            </a:r>
            <a:endParaRPr lang="sv-SE" dirty="0"/>
          </a:p>
          <a:p>
            <a:r>
              <a:rPr lang="sv-SE" dirty="0"/>
              <a:t>Print</a:t>
            </a:r>
          </a:p>
        </p:txBody>
      </p:sp>
    </p:spTree>
    <p:extLst>
      <p:ext uri="{BB962C8B-B14F-4D97-AF65-F5344CB8AC3E}">
        <p14:creationId xmlns:p14="http://schemas.microsoft.com/office/powerpoint/2010/main" val="296117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25B6578-F7A5-443E-AABA-51F2B766D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AGENDA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D0246BCE-3F20-4517-A911-D393BA96D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Kort historik</a:t>
            </a:r>
          </a:p>
          <a:p>
            <a:r>
              <a:rPr lang="sv-SE" dirty="0"/>
              <a:t>Användningsområden</a:t>
            </a:r>
          </a:p>
          <a:p>
            <a:r>
              <a:rPr lang="sv-SE" dirty="0"/>
              <a:t>Fördelar</a:t>
            </a:r>
          </a:p>
          <a:p>
            <a:r>
              <a:rPr lang="sv-SE" dirty="0"/>
              <a:t>3D Print teknologier</a:t>
            </a:r>
          </a:p>
          <a:p>
            <a:r>
              <a:rPr lang="sv-SE" dirty="0"/>
              <a:t>Arbetsprocess</a:t>
            </a:r>
          </a:p>
          <a:p>
            <a:r>
              <a:rPr lang="sv-SE" dirty="0" err="1"/>
              <a:t>Creo</a:t>
            </a:r>
            <a:r>
              <a:rPr lang="sv-SE" dirty="0"/>
              <a:t> </a:t>
            </a:r>
            <a:r>
              <a:rPr lang="sv-SE" dirty="0" err="1"/>
              <a:t>Additive</a:t>
            </a:r>
            <a:r>
              <a:rPr lang="sv-SE" dirty="0"/>
              <a:t> </a:t>
            </a:r>
            <a:r>
              <a:rPr lang="sv-SE" dirty="0" err="1"/>
              <a:t>Manufacturing</a:t>
            </a:r>
            <a:r>
              <a:rPr lang="sv-SE" dirty="0"/>
              <a:t> Extension</a:t>
            </a:r>
          </a:p>
          <a:p>
            <a:r>
              <a:rPr lang="sv-SE" dirty="0"/>
              <a:t>3D Print tjänster</a:t>
            </a:r>
          </a:p>
          <a:p>
            <a:r>
              <a:rPr lang="sv-SE" dirty="0"/>
              <a:t>Framtiden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06235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E2D0B0-2073-4D90-902C-449B2197D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ARbetsprocess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E45AAA2B-43BB-468C-9C3A-EF3F271F3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8" y="1417638"/>
            <a:ext cx="8280000" cy="4672286"/>
          </a:xfrm>
        </p:spPr>
      </p:pic>
    </p:spTree>
    <p:extLst>
      <p:ext uri="{BB962C8B-B14F-4D97-AF65-F5344CB8AC3E}">
        <p14:creationId xmlns:p14="http://schemas.microsoft.com/office/powerpoint/2010/main" val="3015292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06A2D18-4372-4D33-BB67-D277F587E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ARbetsprocess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AD7229DA-31A0-4C55-8680-E0047F693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8" y="1417638"/>
            <a:ext cx="8280000" cy="4461893"/>
          </a:xfrm>
        </p:spPr>
      </p:pic>
    </p:spTree>
    <p:extLst>
      <p:ext uri="{BB962C8B-B14F-4D97-AF65-F5344CB8AC3E}">
        <p14:creationId xmlns:p14="http://schemas.microsoft.com/office/powerpoint/2010/main" val="3621454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F132BA-7B57-4F3E-A884-0A1846927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ARbetsprocess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328A7F2D-9CA5-4C15-B943-F552601F9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1417638"/>
            <a:ext cx="8280000" cy="4478579"/>
          </a:xfrm>
        </p:spPr>
      </p:pic>
    </p:spTree>
    <p:extLst>
      <p:ext uri="{BB962C8B-B14F-4D97-AF65-F5344CB8AC3E}">
        <p14:creationId xmlns:p14="http://schemas.microsoft.com/office/powerpoint/2010/main" val="4046711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928321A-70E3-4CC1-9991-33D5DB91C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ARbetsprocess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9C2F3E1A-2766-4A05-8B9A-2DEB74146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647" y="1417638"/>
            <a:ext cx="6258706" cy="5063488"/>
          </a:xfrm>
        </p:spPr>
      </p:pic>
    </p:spTree>
    <p:extLst>
      <p:ext uri="{BB962C8B-B14F-4D97-AF65-F5344CB8AC3E}">
        <p14:creationId xmlns:p14="http://schemas.microsoft.com/office/powerpoint/2010/main" val="1725871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715ADB-0AE1-4080-99ED-D35ABE7F2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ARbetsprocess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DF1C98B6-40ED-4A05-A9D8-AC33741C2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8" y="1417638"/>
            <a:ext cx="8280000" cy="5051638"/>
          </a:xfrm>
        </p:spPr>
      </p:pic>
    </p:spTree>
    <p:extLst>
      <p:ext uri="{BB962C8B-B14F-4D97-AF65-F5344CB8AC3E}">
        <p14:creationId xmlns:p14="http://schemas.microsoft.com/office/powerpoint/2010/main" val="2503809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826F8B-76BB-488E-B1A2-C19293AF9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Creo</a:t>
            </a:r>
            <a:r>
              <a:rPr lang="sv-SE" dirty="0"/>
              <a:t> </a:t>
            </a:r>
            <a:r>
              <a:rPr lang="sv-SE" dirty="0" err="1"/>
              <a:t>additive</a:t>
            </a:r>
            <a:r>
              <a:rPr lang="sv-SE" dirty="0"/>
              <a:t> </a:t>
            </a:r>
            <a:r>
              <a:rPr lang="sv-SE" dirty="0" err="1"/>
              <a:t>manufacturing</a:t>
            </a:r>
            <a:r>
              <a:rPr lang="sv-SE" dirty="0"/>
              <a:t> (AMX &amp; AMX plus)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743CAEA-51E5-4E24-A324-27378CA91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19256" cy="4525963"/>
          </a:xfrm>
        </p:spPr>
        <p:txBody>
          <a:bodyPr/>
          <a:lstStyle/>
          <a:p>
            <a:endParaRPr lang="sv-SE" dirty="0"/>
          </a:p>
          <a:p>
            <a:r>
              <a:rPr lang="sv-SE" dirty="0"/>
              <a:t>Från idé till start av utskrift i en och samma miljö</a:t>
            </a:r>
          </a:p>
          <a:p>
            <a:r>
              <a:rPr lang="sv-SE" dirty="0"/>
              <a:t>Validera modeller inför utskrift</a:t>
            </a:r>
          </a:p>
          <a:p>
            <a:r>
              <a:rPr lang="sv-SE" dirty="0"/>
              <a:t>Generera ramverk (</a:t>
            </a:r>
            <a:r>
              <a:rPr lang="sv-SE" dirty="0" err="1"/>
              <a:t>lattices</a:t>
            </a:r>
            <a:r>
              <a:rPr lang="sv-SE" dirty="0"/>
              <a:t>)</a:t>
            </a:r>
          </a:p>
          <a:p>
            <a:r>
              <a:rPr lang="sv-SE" dirty="0"/>
              <a:t>Optimera ramverk</a:t>
            </a:r>
          </a:p>
          <a:p>
            <a:r>
              <a:rPr lang="sv-SE" dirty="0"/>
              <a:t>Hantera och spara printjobb (</a:t>
            </a:r>
            <a:r>
              <a:rPr lang="sv-SE" dirty="0" err="1"/>
              <a:t>tray</a:t>
            </a:r>
            <a:r>
              <a:rPr lang="sv-SE" dirty="0"/>
              <a:t> </a:t>
            </a:r>
            <a:r>
              <a:rPr lang="sv-SE" dirty="0" err="1"/>
              <a:t>assembly</a:t>
            </a:r>
            <a:r>
              <a:rPr lang="sv-SE" dirty="0"/>
              <a:t>)</a:t>
            </a:r>
          </a:p>
          <a:p>
            <a:r>
              <a:rPr lang="sv-SE" dirty="0"/>
              <a:t>Utnyttja maximal printvolym (</a:t>
            </a:r>
            <a:r>
              <a:rPr lang="sv-SE" dirty="0" err="1"/>
              <a:t>nesting</a:t>
            </a:r>
            <a:r>
              <a:rPr lang="sv-SE" dirty="0"/>
              <a:t>)</a:t>
            </a:r>
          </a:p>
          <a:p>
            <a:r>
              <a:rPr lang="sv-SE" dirty="0"/>
              <a:t>Optimera design baserat på villkor (</a:t>
            </a:r>
            <a:r>
              <a:rPr lang="sv-SE" dirty="0" err="1"/>
              <a:t>topology</a:t>
            </a:r>
            <a:r>
              <a:rPr lang="sv-SE" dirty="0"/>
              <a:t>)</a:t>
            </a:r>
          </a:p>
          <a:p>
            <a:r>
              <a:rPr lang="sv-SE" dirty="0"/>
              <a:t>Generera stödmaterial för metall skrivare</a:t>
            </a:r>
          </a:p>
        </p:txBody>
      </p:sp>
    </p:spTree>
    <p:extLst>
      <p:ext uri="{BB962C8B-B14F-4D97-AF65-F5344CB8AC3E}">
        <p14:creationId xmlns:p14="http://schemas.microsoft.com/office/powerpoint/2010/main" val="1125589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920A01-B439-4B98-B6F0-D75245253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Creo additive manufacturing (AMX &amp; AMX plus)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DFF59EE-CB29-4AA3-84FC-B0BE3784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95645"/>
            <a:ext cx="8219256" cy="604664"/>
          </a:xfrm>
        </p:spPr>
        <p:txBody>
          <a:bodyPr/>
          <a:lstStyle/>
          <a:p>
            <a:r>
              <a:rPr lang="sv-SE" dirty="0"/>
              <a:t>2 ½D </a:t>
            </a:r>
            <a:r>
              <a:rPr lang="sv-SE" dirty="0" err="1"/>
              <a:t>Lattices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FA81B5E-1AE7-4770-87E7-F238EF4B5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869" y="1899487"/>
            <a:ext cx="4320000" cy="305902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1AC1CDE-A62C-4476-8B9F-D6ABED36C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1697977"/>
            <a:ext cx="2232248" cy="196025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935656E0-1A39-48E8-AEEB-7E10C938F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220" y="5257799"/>
            <a:ext cx="4697216" cy="1161368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20BD13E7-146C-4426-AB40-8C81EE3A1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129" y="2266939"/>
            <a:ext cx="1390008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40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9B1E51-E7B1-4471-AA0C-A4C600F53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Creo additive manufacturing (AMX &amp; AMX plus)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83FCCE0-D3FF-4B7D-8701-52CD6DC63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3D </a:t>
            </a:r>
            <a:r>
              <a:rPr lang="sv-SE" dirty="0" err="1"/>
              <a:t>Lattices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0891869-F263-40D6-AC3D-6F29A2F03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828" y="1901903"/>
            <a:ext cx="4320000" cy="305419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3FF80BFC-C330-49AB-90D1-399AB5D96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600200"/>
            <a:ext cx="2502671" cy="2175049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275B44D2-FA4E-4D63-8BA4-754EFD06B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239" y="1549055"/>
            <a:ext cx="1396105" cy="1981372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2EF6028-BA7B-4EE3-B1CE-26EC1E61D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9239" y="3530427"/>
            <a:ext cx="1396105" cy="111566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1DCDF3D9-9095-45BB-9339-FCD4826EC0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87" y="5030314"/>
            <a:ext cx="5563082" cy="13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03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FF50A5F-7D38-4440-BA9C-C47D4C184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Creo additive manufacturing (AMX &amp; AMX plus)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E4491EB-A1E1-40DA-A2FF-3820C806A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Lattice</a:t>
            </a:r>
            <a:r>
              <a:rPr lang="sv-SE" dirty="0"/>
              <a:t> </a:t>
            </a:r>
            <a:r>
              <a:rPr lang="sv-SE" dirty="0" err="1"/>
              <a:t>optimization</a:t>
            </a:r>
            <a:endParaRPr lang="sv-SE" dirty="0"/>
          </a:p>
          <a:p>
            <a:r>
              <a:rPr lang="sv-SE" dirty="0"/>
              <a:t>Idealiserade balk element</a:t>
            </a:r>
          </a:p>
          <a:p>
            <a:r>
              <a:rPr lang="sv-SE" dirty="0"/>
              <a:t>Parametrisk kontroll över ramverk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6B6AF83-BD9C-4874-B1D4-CB76F255B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56" y="4523587"/>
            <a:ext cx="2267909" cy="160338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420D836D-2B2A-4D51-914D-9E50A7A63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4520113"/>
            <a:ext cx="2261812" cy="1603387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4E24949-DFC6-4D2E-829E-005EAF13B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237" y="4461196"/>
            <a:ext cx="2428569" cy="172121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197B634-275B-4149-BFF6-1CB9D797B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1196752"/>
            <a:ext cx="2952404" cy="300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05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397C28-4703-44EC-A8CE-5D7FD0D51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Creo additive manufacturing (AMX &amp; AMX plus)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B462067-88B4-4D66-9B4E-96AAF804A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2962672" cy="4525963"/>
          </a:xfrm>
        </p:spPr>
        <p:txBody>
          <a:bodyPr/>
          <a:lstStyle/>
          <a:p>
            <a:r>
              <a:rPr lang="sv-SE" dirty="0" err="1"/>
              <a:t>Tray</a:t>
            </a:r>
            <a:r>
              <a:rPr lang="sv-SE" dirty="0"/>
              <a:t> </a:t>
            </a:r>
            <a:r>
              <a:rPr lang="sv-SE" dirty="0" err="1"/>
              <a:t>Assembly</a:t>
            </a:r>
            <a:endParaRPr lang="sv-SE" dirty="0"/>
          </a:p>
          <a:p>
            <a:r>
              <a:rPr lang="sv-SE" dirty="0"/>
              <a:t>Positionera parter automatiskt</a:t>
            </a:r>
          </a:p>
          <a:p>
            <a:r>
              <a:rPr lang="sv-SE" dirty="0"/>
              <a:t>Hantera i </a:t>
            </a:r>
            <a:r>
              <a:rPr lang="sv-SE" dirty="0" err="1"/>
              <a:t>Windchill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762CF5B-B892-47EE-BE9B-2614A3963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700808"/>
            <a:ext cx="5815043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02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40FCFD9-0AA1-40BE-8275-7C69A2A23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Kort historik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08EC544-21BE-465D-B609-B30502457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Dr </a:t>
            </a:r>
            <a:r>
              <a:rPr lang="sv-SE" dirty="0" err="1"/>
              <a:t>Hideo</a:t>
            </a:r>
            <a:r>
              <a:rPr lang="sv-SE" dirty="0"/>
              <a:t> </a:t>
            </a:r>
            <a:r>
              <a:rPr lang="sv-SE" dirty="0" err="1"/>
              <a:t>Kodama</a:t>
            </a:r>
            <a:r>
              <a:rPr lang="sv-SE" dirty="0"/>
              <a:t> 					1980</a:t>
            </a:r>
          </a:p>
          <a:p>
            <a:r>
              <a:rPr lang="sv-SE" dirty="0"/>
              <a:t>Charles Hull – SLA (3D Systems)			1986</a:t>
            </a:r>
          </a:p>
          <a:p>
            <a:r>
              <a:rPr lang="sv-SE" dirty="0"/>
              <a:t>Carl </a:t>
            </a:r>
            <a:r>
              <a:rPr lang="sv-SE" dirty="0" err="1"/>
              <a:t>Deckard</a:t>
            </a:r>
            <a:r>
              <a:rPr lang="sv-SE" dirty="0"/>
              <a:t> – SLS (Köptes upp av 3D systems)	1989</a:t>
            </a:r>
          </a:p>
          <a:p>
            <a:r>
              <a:rPr lang="sv-SE" dirty="0"/>
              <a:t>Scott Crump – FDM (</a:t>
            </a:r>
            <a:r>
              <a:rPr lang="sv-SE" dirty="0" err="1"/>
              <a:t>Stratasys</a:t>
            </a:r>
            <a:r>
              <a:rPr lang="sv-SE" dirty="0"/>
              <a:t>)			1992				</a:t>
            </a:r>
          </a:p>
        </p:txBody>
      </p:sp>
    </p:spTree>
    <p:extLst>
      <p:ext uri="{BB962C8B-B14F-4D97-AF65-F5344CB8AC3E}">
        <p14:creationId xmlns:p14="http://schemas.microsoft.com/office/powerpoint/2010/main" val="1455255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F2221D-6B79-4386-8624-FB6940481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Creo additive manufacturing (AMX &amp; AMX plus)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56081B-4ADB-4A2E-9A51-8A08BFEE3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Nesting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A7DEC8D-8BE0-4201-9F8F-5F27883B5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946" y="2117681"/>
            <a:ext cx="2298054" cy="169465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F3E796AA-C336-4C9C-8C95-D913AAF8E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712" y="2202851"/>
            <a:ext cx="2011854" cy="160948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003466F-F34D-4F17-9E3E-DD19583BC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297" y="4203973"/>
            <a:ext cx="2011854" cy="1688738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E53C6139-489D-4BB9-B1A3-8995C76E4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524" y="4203973"/>
            <a:ext cx="201185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98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734578-6F94-4211-9F84-5713A2344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Creo additive manufacturing (AMX &amp; AMX plus)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B2EADF8-9112-49BE-B5B7-6AE2A10F0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Topology</a:t>
            </a:r>
            <a:r>
              <a:rPr lang="sv-SE" dirty="0"/>
              <a:t> </a:t>
            </a:r>
            <a:r>
              <a:rPr lang="sv-SE" dirty="0" err="1"/>
              <a:t>optimization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5913D84-83E3-4F0D-BC02-AE412EC6E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2" y="2060849"/>
            <a:ext cx="8568952" cy="406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08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F42525-FD9D-4347-9AD3-982DAAF26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Creo additive manufacturing (AMX &amp; AMX plus)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A254173-216B-4B98-8E46-64D266181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525963"/>
          </a:xfrm>
        </p:spPr>
        <p:txBody>
          <a:bodyPr/>
          <a:lstStyle/>
          <a:p>
            <a:r>
              <a:rPr lang="sv-SE" dirty="0"/>
              <a:t>Stödmaterial för metall skrivare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3C83915-835C-4ADA-8CB5-F3B98429A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905" y="1916832"/>
            <a:ext cx="6015895" cy="403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620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A0ED47B-CAC8-4C75-A49F-1A1840F54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Creo additive manufacturing (AMX &amp; AMX plus)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182A3B8-A96C-4762-AB79-DBB974889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340768"/>
            <a:ext cx="5760640" cy="1029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8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580076-01C3-4833-9295-0C3A19C36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Creo additive manufacturing (AMX &amp; AMX plus)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CE8C835-8EB4-46C6-9B46-A57CBABBC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Samarbetar med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3652B14-41A4-4B7D-A3AD-9C8C0044E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37" y="2188925"/>
            <a:ext cx="5040000" cy="14400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C3291799-0F3C-40B8-879F-173CD2AD8FA5}"/>
              </a:ext>
            </a:extLst>
          </p:cNvPr>
          <p:cNvSpPr/>
          <p:nvPr/>
        </p:nvSpPr>
        <p:spPr>
          <a:xfrm>
            <a:off x="457200" y="386318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• </a:t>
            </a:r>
            <a:r>
              <a:rPr lang="en-US" dirty="0" err="1"/>
              <a:t>Polyjet</a:t>
            </a:r>
            <a:r>
              <a:rPr lang="en-US" dirty="0"/>
              <a:t> Technology (Connex), using Object Studio </a:t>
            </a:r>
          </a:p>
          <a:p>
            <a:r>
              <a:rPr lang="en-US" dirty="0"/>
              <a:t>• FDM technology (</a:t>
            </a:r>
            <a:r>
              <a:rPr lang="en-US" dirty="0" err="1"/>
              <a:t>uPrint</a:t>
            </a:r>
            <a:r>
              <a:rPr lang="en-US" dirty="0"/>
              <a:t>, Dimension and </a:t>
            </a:r>
            <a:r>
              <a:rPr lang="en-US" dirty="0" err="1"/>
              <a:t>Fortus</a:t>
            </a:r>
            <a:r>
              <a:rPr lang="en-US" dirty="0"/>
              <a:t>) using </a:t>
            </a:r>
            <a:r>
              <a:rPr lang="en-US" dirty="0" err="1"/>
              <a:t>GrabCAD</a:t>
            </a:r>
            <a:r>
              <a:rPr lang="en-US" dirty="0"/>
              <a:t> Print</a:t>
            </a:r>
          </a:p>
        </p:txBody>
      </p:sp>
    </p:spTree>
    <p:extLst>
      <p:ext uri="{BB962C8B-B14F-4D97-AF65-F5344CB8AC3E}">
        <p14:creationId xmlns:p14="http://schemas.microsoft.com/office/powerpoint/2010/main" val="4225872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580076-01C3-4833-9295-0C3A19C36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Creo additive manufacturing (AMX &amp; AMX plus)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CE8C835-8EB4-46C6-9B46-A57CBABBC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Samarbetar med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3291799-0F3C-40B8-879F-173CD2AD8FA5}"/>
              </a:ext>
            </a:extLst>
          </p:cNvPr>
          <p:cNvSpPr/>
          <p:nvPr/>
        </p:nvSpPr>
        <p:spPr>
          <a:xfrm>
            <a:off x="467544" y="46576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• </a:t>
            </a:r>
            <a:r>
              <a:rPr lang="en-US" dirty="0" err="1"/>
              <a:t>Projet</a:t>
            </a:r>
            <a:r>
              <a:rPr lang="en-US" dirty="0"/>
              <a:t> 1200, 2500, 2500 Plus, 5500x, using 3D Sprint kernel embedded into Creo • Upcoming: </a:t>
            </a:r>
            <a:r>
              <a:rPr lang="en-US" dirty="0" err="1"/>
              <a:t>Projet</a:t>
            </a:r>
            <a:r>
              <a:rPr lang="en-US" dirty="0"/>
              <a:t> 3600, 3510, 6000 &amp; 7000, 800, 950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FC054BA-B032-4D9D-86A3-1C5C1169D9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25294"/>
            <a:ext cx="5040000" cy="22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107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580076-01C3-4833-9295-0C3A19C36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Creo additive manufacturing (AMX &amp; AMX plus)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CE8C835-8EB4-46C6-9B46-A57CBABBC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Samarbetar med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Ger tillgång till ca 80% av alla metall skrivare</a:t>
            </a:r>
          </a:p>
          <a:p>
            <a:r>
              <a:rPr lang="sv-SE" dirty="0"/>
              <a:t>100 tals olika material att välja på</a:t>
            </a:r>
          </a:p>
          <a:p>
            <a:r>
              <a:rPr lang="sv-SE" dirty="0"/>
              <a:t>Ladda upp din modell och få reda på kostnad direkt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587CDE2-3C33-46B5-BA28-D26948013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69000"/>
            <a:ext cx="504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999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65972C-4B0A-421E-B223-9A8256723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Framtiden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7F6CE37-62E4-4284-8A94-B4EA2A7DD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363272" cy="4277072"/>
          </a:xfrm>
        </p:spPr>
        <p:txBody>
          <a:bodyPr>
            <a:normAutofit/>
          </a:bodyPr>
          <a:lstStyle/>
          <a:p>
            <a:r>
              <a:rPr lang="sv-SE" dirty="0"/>
              <a:t>Miljardindustri (7.3 miljarder $)</a:t>
            </a:r>
          </a:p>
          <a:p>
            <a:r>
              <a:rPr lang="sv-SE" dirty="0"/>
              <a:t>Tillväxt 21% senaste året</a:t>
            </a:r>
          </a:p>
          <a:p>
            <a:r>
              <a:rPr lang="sv-SE" dirty="0"/>
              <a:t>80% försäljningsökning av metall skrivare</a:t>
            </a:r>
          </a:p>
          <a:p>
            <a:r>
              <a:rPr lang="sv-SE" dirty="0"/>
              <a:t>500 tusen sålda ”desktop” skrivare senaste två åren</a:t>
            </a:r>
          </a:p>
          <a:p>
            <a:endParaRPr lang="sv-SE" dirty="0"/>
          </a:p>
          <a:p>
            <a:r>
              <a:rPr lang="sv-SE" dirty="0"/>
              <a:t>Nya användningsområden</a:t>
            </a:r>
          </a:p>
          <a:p>
            <a:endParaRPr lang="sv-SE" dirty="0"/>
          </a:p>
          <a:p>
            <a:r>
              <a:rPr lang="sv-SE" dirty="0"/>
              <a:t>Printa mat?</a:t>
            </a:r>
          </a:p>
          <a:p>
            <a:r>
              <a:rPr lang="sv-SE" dirty="0"/>
              <a:t>Printa skor?</a:t>
            </a:r>
          </a:p>
          <a:p>
            <a:r>
              <a:rPr lang="sv-SE" dirty="0"/>
              <a:t>Printa hus?</a:t>
            </a:r>
          </a:p>
        </p:txBody>
      </p:sp>
    </p:spTree>
    <p:extLst>
      <p:ext uri="{BB962C8B-B14F-4D97-AF65-F5344CB8AC3E}">
        <p14:creationId xmlns:p14="http://schemas.microsoft.com/office/powerpoint/2010/main" val="33656435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AD6B76D-A1CC-4702-BD8D-0959246B2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Framtiden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AB2500D7-BB16-42E1-A21F-32151BF23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3957"/>
            <a:ext cx="3887416" cy="2838941"/>
          </a:xfr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E3CA1259-E9E7-470F-98E6-A9C428098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16" y="2153956"/>
            <a:ext cx="5256584" cy="283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227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22AE09-7465-455C-B8F8-57D79BE30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Framtiden</a:t>
            </a:r>
          </a:p>
        </p:txBody>
      </p:sp>
      <p:pic>
        <p:nvPicPr>
          <p:cNvPr id="9" name="Platshållare för innehåll 8">
            <a:extLst>
              <a:ext uri="{FF2B5EF4-FFF2-40B4-BE49-F238E27FC236}">
                <a16:creationId xmlns:a16="http://schemas.microsoft.com/office/drawing/2014/main" id="{D1D8E84C-426D-4446-AAED-DEF9390A7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68860"/>
            <a:ext cx="3778531" cy="2520280"/>
          </a:xfrm>
        </p:spPr>
      </p:pic>
      <p:pic>
        <p:nvPicPr>
          <p:cNvPr id="10" name="hotel_suite_phillipines">
            <a:hlinkClick r:id="" action="ppaction://media"/>
            <a:extLst>
              <a:ext uri="{FF2B5EF4-FFF2-40B4-BE49-F238E27FC236}">
                <a16:creationId xmlns:a16="http://schemas.microsoft.com/office/drawing/2014/main" id="{204C5E61-5E5E-45F7-895F-1DA32C030A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7477" y="2168860"/>
            <a:ext cx="4480497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9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43CE20-F7C2-4293-B326-28C62B334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Användningsområden och fördelar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219EC89-BE61-4ECE-A1A6-BD322824F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Prototyp tillverkning </a:t>
            </a:r>
          </a:p>
          <a:p>
            <a:r>
              <a:rPr lang="sv-SE" dirty="0"/>
              <a:t>Hälsovården</a:t>
            </a:r>
          </a:p>
          <a:p>
            <a:r>
              <a:rPr lang="sv-SE" dirty="0"/>
              <a:t>Flygindustrin</a:t>
            </a:r>
          </a:p>
          <a:p>
            <a:r>
              <a:rPr lang="sv-SE" dirty="0"/>
              <a:t>Tandläkarindustrin</a:t>
            </a:r>
          </a:p>
          <a:p>
            <a:r>
              <a:rPr lang="sv-SE" dirty="0"/>
              <a:t>Juvelerare</a:t>
            </a:r>
          </a:p>
          <a:p>
            <a:r>
              <a:rPr lang="sv-SE" dirty="0"/>
              <a:t>Konst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FF7F11F-F084-421F-AECB-6FC670847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846138"/>
            <a:ext cx="2497775" cy="514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802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676D0E-DA10-4A57-8277-898DC77E5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Framtiden</a:t>
            </a:r>
          </a:p>
        </p:txBody>
      </p:sp>
      <p:pic>
        <p:nvPicPr>
          <p:cNvPr id="4" name="mx3d_bridge">
            <a:hlinkClick r:id="" action="ppaction://media"/>
            <a:extLst>
              <a:ext uri="{FF2B5EF4-FFF2-40B4-BE49-F238E27FC236}">
                <a16:creationId xmlns:a16="http://schemas.microsoft.com/office/drawing/2014/main" id="{3C3DFE09-CE6D-4178-B149-698A144470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103" y="1417638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68765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D81D1B-24B2-490E-966E-8657E17B7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Användningsområden och fördelar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3ABA00D-98FE-499B-81A6-0F9E6861F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Design frihet</a:t>
            </a:r>
          </a:p>
          <a:p>
            <a:r>
              <a:rPr lang="sv-SE" dirty="0"/>
              <a:t>Produktion av små volymer</a:t>
            </a:r>
          </a:p>
          <a:p>
            <a:r>
              <a:rPr lang="sv-SE" dirty="0"/>
              <a:t>Ökad komplexitet ger ej ökad kostnad</a:t>
            </a:r>
          </a:p>
          <a:p>
            <a:r>
              <a:rPr lang="sv-SE" dirty="0"/>
              <a:t>On </a:t>
            </a:r>
            <a:r>
              <a:rPr lang="sv-SE" dirty="0" err="1"/>
              <a:t>demand</a:t>
            </a:r>
            <a:r>
              <a:rPr lang="sv-SE" dirty="0"/>
              <a:t> produktion</a:t>
            </a:r>
          </a:p>
          <a:p>
            <a:r>
              <a:rPr lang="sv-SE" dirty="0"/>
              <a:t>Personliga produkter</a:t>
            </a:r>
          </a:p>
          <a:p>
            <a:r>
              <a:rPr lang="sv-SE" dirty="0"/>
              <a:t>Mindre materialåtgång</a:t>
            </a:r>
          </a:p>
          <a:p>
            <a:r>
              <a:rPr lang="sv-SE" dirty="0"/>
              <a:t>Lokaliserad tillverkning</a:t>
            </a:r>
          </a:p>
          <a:p>
            <a:r>
              <a:rPr lang="sv-SE" dirty="0"/>
              <a:t>Reservdelar till utgångna produkter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92C580B-D7E3-4FBD-9B88-C8931585E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84" y="3573016"/>
            <a:ext cx="374441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37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FCA226-9307-4FCD-9F69-06C2F4100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SLA (</a:t>
            </a:r>
            <a:r>
              <a:rPr lang="sv-SE" dirty="0" err="1"/>
              <a:t>Stereolithography</a:t>
            </a:r>
            <a:r>
              <a:rPr lang="sv-SE" dirty="0"/>
              <a:t>)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51B47216-9F4D-4E5B-836C-6569910343B1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sv-SE" dirty="0"/>
              <a:t>Tank med ljuskänsligt </a:t>
            </a:r>
            <a:r>
              <a:rPr lang="sv-SE" dirty="0" err="1"/>
              <a:t>resin</a:t>
            </a:r>
            <a:r>
              <a:rPr lang="sv-SE" dirty="0"/>
              <a:t> (fotopolymer)</a:t>
            </a:r>
          </a:p>
          <a:p>
            <a:r>
              <a:rPr lang="sv-SE" dirty="0"/>
              <a:t>Byggplatta sänks ned i tanken</a:t>
            </a:r>
          </a:p>
          <a:p>
            <a:r>
              <a:rPr lang="sv-SE" dirty="0"/>
              <a:t>Selektiv härdning av </a:t>
            </a:r>
            <a:r>
              <a:rPr lang="sv-SE" dirty="0" err="1"/>
              <a:t>resinet</a:t>
            </a:r>
            <a:r>
              <a:rPr lang="sv-SE" dirty="0"/>
              <a:t> med UV ljus (laser)</a:t>
            </a:r>
          </a:p>
          <a:p>
            <a:r>
              <a:rPr lang="sv-SE" dirty="0"/>
              <a:t>Byggplattan höjs upp ett lager i taget</a:t>
            </a:r>
          </a:p>
        </p:txBody>
      </p:sp>
      <p:pic>
        <p:nvPicPr>
          <p:cNvPr id="11" name="Platshållare för innehåll 10">
            <a:extLst>
              <a:ext uri="{FF2B5EF4-FFF2-40B4-BE49-F238E27FC236}">
                <a16:creationId xmlns:a16="http://schemas.microsoft.com/office/drawing/2014/main" id="{72F44887-D8BE-4EED-9E1C-226A47342AE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24" y="3611564"/>
            <a:ext cx="6840000" cy="2312776"/>
          </a:xfrm>
        </p:spPr>
      </p:pic>
    </p:spTree>
    <p:extLst>
      <p:ext uri="{BB962C8B-B14F-4D97-AF65-F5344CB8AC3E}">
        <p14:creationId xmlns:p14="http://schemas.microsoft.com/office/powerpoint/2010/main" val="135351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>
            <a:extLst>
              <a:ext uri="{FF2B5EF4-FFF2-40B4-BE49-F238E27FC236}">
                <a16:creationId xmlns:a16="http://schemas.microsoft.com/office/drawing/2014/main" id="{118D5529-CBB9-4059-BA30-96F214C1A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SLA (</a:t>
            </a:r>
            <a:r>
              <a:rPr lang="sv-SE" dirty="0" err="1"/>
              <a:t>Stereolithography</a:t>
            </a:r>
            <a:r>
              <a:rPr lang="sv-SE" dirty="0"/>
              <a:t>)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D9ECBE3E-04AA-4E45-8F4B-DA4FA523F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Hög noggrannhet </a:t>
            </a:r>
          </a:p>
          <a:p>
            <a:r>
              <a:rPr lang="sv-SE" dirty="0"/>
              <a:t>Printa små detaljer</a:t>
            </a:r>
          </a:p>
          <a:p>
            <a:r>
              <a:rPr lang="sv-SE" dirty="0"/>
              <a:t>Slät </a:t>
            </a:r>
            <a:r>
              <a:rPr lang="sv-SE" dirty="0" err="1"/>
              <a:t>ytfinish</a:t>
            </a:r>
            <a:endParaRPr lang="sv-SE" dirty="0"/>
          </a:p>
          <a:p>
            <a:r>
              <a:rPr lang="sv-SE" dirty="0"/>
              <a:t>Många material</a:t>
            </a:r>
          </a:p>
          <a:p>
            <a:endParaRPr lang="sv-SE" dirty="0"/>
          </a:p>
          <a:p>
            <a:r>
              <a:rPr lang="sv-SE" dirty="0"/>
              <a:t>Kräver stödmaterial</a:t>
            </a:r>
          </a:p>
          <a:p>
            <a:r>
              <a:rPr lang="sv-SE" dirty="0"/>
              <a:t>Relativt sköra</a:t>
            </a:r>
          </a:p>
          <a:p>
            <a:r>
              <a:rPr lang="sv-SE" dirty="0"/>
              <a:t>Kräver efterbearbetning</a:t>
            </a:r>
          </a:p>
          <a:p>
            <a:r>
              <a:rPr lang="sv-SE" dirty="0"/>
              <a:t>Material bryts ned över tid</a:t>
            </a:r>
          </a:p>
        </p:txBody>
      </p:sp>
      <p:sp>
        <p:nvSpPr>
          <p:cNvPr id="24" name="Platshållare för bild 23">
            <a:extLst>
              <a:ext uri="{FF2B5EF4-FFF2-40B4-BE49-F238E27FC236}">
                <a16:creationId xmlns:a16="http://schemas.microsoft.com/office/drawing/2014/main" id="{8043A1F8-9DB6-40F5-AC33-DD5682AF56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26" name="sla_timelapse">
            <a:hlinkClick r:id="" action="ppaction://media"/>
            <a:extLst>
              <a:ext uri="{FF2B5EF4-FFF2-40B4-BE49-F238E27FC236}">
                <a16:creationId xmlns:a16="http://schemas.microsoft.com/office/drawing/2014/main" id="{5C162FD6-AC60-4605-8729-E52BDF0B9E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7944" y="1133243"/>
            <a:ext cx="4968552" cy="487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2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70758D-0E89-4D2E-AE7D-B3A61B682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SLA (</a:t>
            </a:r>
            <a:r>
              <a:rPr lang="sv-SE" dirty="0" err="1"/>
              <a:t>Stereolithography</a:t>
            </a:r>
            <a:r>
              <a:rPr lang="sv-SE" dirty="0"/>
              <a:t>)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1F267A8-EDD6-4E29-AFF7-2798ACE7B2DD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sv-SE" dirty="0"/>
              <a:t>Visuella prototyper</a:t>
            </a:r>
          </a:p>
          <a:p>
            <a:r>
              <a:rPr lang="sv-SE" dirty="0"/>
              <a:t>Tandläkarindustrin</a:t>
            </a:r>
          </a:p>
          <a:p>
            <a:r>
              <a:rPr lang="sv-SE" dirty="0"/>
              <a:t>Smyckesindustrin</a:t>
            </a:r>
          </a:p>
          <a:p>
            <a:r>
              <a:rPr lang="sv-SE" dirty="0"/>
              <a:t>Modeller</a:t>
            </a:r>
          </a:p>
        </p:txBody>
      </p:sp>
      <p:pic>
        <p:nvPicPr>
          <p:cNvPr id="12" name="Platshållare för innehåll 11">
            <a:extLst>
              <a:ext uri="{FF2B5EF4-FFF2-40B4-BE49-F238E27FC236}">
                <a16:creationId xmlns:a16="http://schemas.microsoft.com/office/drawing/2014/main" id="{ADC344D6-29BE-4854-90DA-43C15CAE70C3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11564"/>
            <a:ext cx="4377213" cy="2735758"/>
          </a:xfrm>
          <a:solidFill>
            <a:schemeClr val="bg1">
              <a:alpha val="86000"/>
            </a:schemeClr>
          </a:solidFill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D5E9E332-F4A8-42B4-B3FB-0CDCE7E3AD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344" y="3614173"/>
            <a:ext cx="6012656" cy="2735758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E09F7454-4B80-462D-ADE1-FF1362B51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40677"/>
            <a:ext cx="4522611" cy="339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14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C7A40F-A480-46E7-9ED8-147376A58C4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sv-SE" dirty="0"/>
              <a:t>SLS (</a:t>
            </a:r>
            <a:r>
              <a:rPr lang="sv-SE" dirty="0" err="1"/>
              <a:t>Selective</a:t>
            </a:r>
            <a:r>
              <a:rPr lang="sv-SE" dirty="0"/>
              <a:t> laser </a:t>
            </a:r>
            <a:r>
              <a:rPr lang="sv-SE" dirty="0" err="1"/>
              <a:t>sintering</a:t>
            </a:r>
            <a:r>
              <a:rPr lang="sv-SE" dirty="0"/>
              <a:t>)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823B6F4-0A70-48AD-8562-5551067B750F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sv-SE" dirty="0"/>
              <a:t>Pulverbaserat</a:t>
            </a:r>
          </a:p>
          <a:p>
            <a:r>
              <a:rPr lang="sv-SE" dirty="0"/>
              <a:t>Föruppvärmd byggyta och kammare</a:t>
            </a:r>
          </a:p>
          <a:p>
            <a:r>
              <a:rPr lang="sv-SE" dirty="0"/>
              <a:t>Laser värmer upp pulvret tills det bildas ett solitt material</a:t>
            </a:r>
          </a:p>
          <a:p>
            <a:r>
              <a:rPr lang="sv-SE" dirty="0"/>
              <a:t>Plattform sänks ner och nytt pulverlager appliceras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FB7D991A-1C12-4372-9F22-9EFC5491E0D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3610144"/>
            <a:ext cx="6840000" cy="2317050"/>
          </a:xfrm>
          <a:noFill/>
        </p:spPr>
      </p:pic>
    </p:spTree>
    <p:extLst>
      <p:ext uri="{BB962C8B-B14F-4D97-AF65-F5344CB8AC3E}">
        <p14:creationId xmlns:p14="http://schemas.microsoft.com/office/powerpoint/2010/main" val="1991143647"/>
      </p:ext>
    </p:extLst>
  </p:cSld>
  <p:clrMapOvr>
    <a:masterClrMapping/>
  </p:clrMapOvr>
</p:sld>
</file>

<file path=ppt/theme/theme1.xml><?xml version="1.0" encoding="utf-8"?>
<a:theme xmlns:a="http://schemas.openxmlformats.org/drawingml/2006/main" name="PDS Mall">
  <a:themeElements>
    <a:clrScheme name="Custom 2">
      <a:dk1>
        <a:srgbClr val="3A3A3A"/>
      </a:dk1>
      <a:lt1>
        <a:srgbClr val="FFFFFF"/>
      </a:lt1>
      <a:dk2>
        <a:srgbClr val="B43A8D"/>
      </a:dk2>
      <a:lt2>
        <a:srgbClr val="DDEBF9"/>
      </a:lt2>
      <a:accent1>
        <a:srgbClr val="D6E5F7"/>
      </a:accent1>
      <a:accent2>
        <a:srgbClr val="DAE9BA"/>
      </a:accent2>
      <a:accent3>
        <a:srgbClr val="0E77C0"/>
      </a:accent3>
      <a:accent4>
        <a:srgbClr val="535353"/>
      </a:accent4>
      <a:accent5>
        <a:srgbClr val="CD6CB0"/>
      </a:accent5>
      <a:accent6>
        <a:srgbClr val="C7DE96"/>
      </a:accent6>
      <a:hlink>
        <a:srgbClr val="B43A8D"/>
      </a:hlink>
      <a:folHlink>
        <a:srgbClr val="0000FF"/>
      </a:folHlink>
    </a:clrScheme>
    <a:fontScheme name="Anpassat 2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30350</TotalTime>
  <Words>690</Words>
  <Application>Microsoft Office PowerPoint</Application>
  <PresentationFormat>Bildspel på skärmen (4:3)</PresentationFormat>
  <Paragraphs>190</Paragraphs>
  <Slides>40</Slides>
  <Notes>0</Notes>
  <HiddenSlides>0</HiddenSlides>
  <MMClips>4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40</vt:i4>
      </vt:variant>
    </vt:vector>
  </HeadingPairs>
  <TitlesOfParts>
    <vt:vector size="44" baseType="lpstr">
      <vt:lpstr>Arial</vt:lpstr>
      <vt:lpstr>Calibri</vt:lpstr>
      <vt:lpstr>Myriad Pro</vt:lpstr>
      <vt:lpstr>PDS Mall</vt:lpstr>
      <vt:lpstr>PowerPoint-presentation</vt:lpstr>
      <vt:lpstr>AGENDA</vt:lpstr>
      <vt:lpstr>Kort historik</vt:lpstr>
      <vt:lpstr>Användningsområden och fördelar</vt:lpstr>
      <vt:lpstr>Användningsområden och fördelar</vt:lpstr>
      <vt:lpstr>SLA (Stereolithography)</vt:lpstr>
      <vt:lpstr>SLA (Stereolithography)</vt:lpstr>
      <vt:lpstr>SLA (Stereolithography)</vt:lpstr>
      <vt:lpstr>SLS (Selective laser sintering)</vt:lpstr>
      <vt:lpstr>SLS (Selective laser sintering)</vt:lpstr>
      <vt:lpstr>SLS (Selective laser sintering)</vt:lpstr>
      <vt:lpstr>Material Jetting</vt:lpstr>
      <vt:lpstr>Material Jetting</vt:lpstr>
      <vt:lpstr>FDM (Fused deposition modeling)</vt:lpstr>
      <vt:lpstr>FDM (Fused deposition modeling)</vt:lpstr>
      <vt:lpstr>Metall </vt:lpstr>
      <vt:lpstr>Metall</vt:lpstr>
      <vt:lpstr>Metall</vt:lpstr>
      <vt:lpstr>ARbetsprocess</vt:lpstr>
      <vt:lpstr>ARbetsprocess</vt:lpstr>
      <vt:lpstr>ARbetsprocess</vt:lpstr>
      <vt:lpstr>ARbetsprocess</vt:lpstr>
      <vt:lpstr>ARbetsprocess</vt:lpstr>
      <vt:lpstr>ARbetsprocess</vt:lpstr>
      <vt:lpstr>Creo additive manufacturing (AMX &amp; AMX plus)</vt:lpstr>
      <vt:lpstr>Creo additive manufacturing (AMX &amp; AMX plus)</vt:lpstr>
      <vt:lpstr>Creo additive manufacturing (AMX &amp; AMX plus)</vt:lpstr>
      <vt:lpstr>Creo additive manufacturing (AMX &amp; AMX plus)</vt:lpstr>
      <vt:lpstr>Creo additive manufacturing (AMX &amp; AMX plus)</vt:lpstr>
      <vt:lpstr>Creo additive manufacturing (AMX &amp; AMX plus)</vt:lpstr>
      <vt:lpstr>Creo additive manufacturing (AMX &amp; AMX plus)</vt:lpstr>
      <vt:lpstr>Creo additive manufacturing (AMX &amp; AMX plus)</vt:lpstr>
      <vt:lpstr>Creo additive manufacturing (AMX &amp; AMX plus)</vt:lpstr>
      <vt:lpstr>Creo additive manufacturing (AMX &amp; AMX plus)</vt:lpstr>
      <vt:lpstr>Creo additive manufacturing (AMX &amp; AMX plus)</vt:lpstr>
      <vt:lpstr>Creo additive manufacturing (AMX &amp; AMX plus)</vt:lpstr>
      <vt:lpstr>Framtiden</vt:lpstr>
      <vt:lpstr>Framtiden</vt:lpstr>
      <vt:lpstr>Framtiden</vt:lpstr>
      <vt:lpstr>Framtiden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Jonas H</dc:creator>
  <cp:lastModifiedBy>Peter Ringstrom</cp:lastModifiedBy>
  <cp:revision>1183</cp:revision>
  <cp:lastPrinted>2015-10-08T07:09:07Z</cp:lastPrinted>
  <dcterms:created xsi:type="dcterms:W3CDTF">2012-08-18T06:03:44Z</dcterms:created>
  <dcterms:modified xsi:type="dcterms:W3CDTF">2018-10-03T21:05:21Z</dcterms:modified>
</cp:coreProperties>
</file>